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12192000"/>
  <p:notesSz cx="6858000" cy="9144000"/>
  <p:embeddedFontLst>
    <p:embeddedFont>
      <p:font typeface="Quattrocento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482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5" roundtripDataSignature="AMtx7mhbVfIECNUFmZI2crCo4tgTGl+P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48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QuattrocentoSans-bold.fntdata"/><Relationship Id="rId61" Type="http://schemas.openxmlformats.org/officeDocument/2006/relationships/font" Target="fonts/QuattrocentoSans-regular.fntdata"/><Relationship Id="rId20" Type="http://schemas.openxmlformats.org/officeDocument/2006/relationships/slide" Target="slides/slide15.xml"/><Relationship Id="rId64" Type="http://schemas.openxmlformats.org/officeDocument/2006/relationships/font" Target="fonts/QuattrocentoSans-boldItalic.fntdata"/><Relationship Id="rId63" Type="http://schemas.openxmlformats.org/officeDocument/2006/relationships/font" Target="fonts/Quattrocento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" name="Google Shape;3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Iq = 190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Snake_case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print(iq)</a:t>
            </a:r>
            <a:endParaRPr/>
          </a:p>
        </p:txBody>
      </p:sp>
      <p:sp>
        <p:nvSpPr>
          <p:cNvPr id="173" name="Google Shape;17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Iq = 190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Snake_case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print(iq)</a:t>
            </a:r>
            <a:endParaRPr/>
          </a:p>
        </p:txBody>
      </p:sp>
      <p:sp>
        <p:nvSpPr>
          <p:cNvPr id="180" name="Google Shape;18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" name="Google Shape;3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0" name="Google Shape;650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9" name="Google Shape;699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7"/>
          <p:cNvSpPr txBox="1"/>
          <p:nvPr>
            <p:ph type="title"/>
          </p:nvPr>
        </p:nvSpPr>
        <p:spPr>
          <a:xfrm>
            <a:off x="404310" y="2484470"/>
            <a:ext cx="5463090" cy="2130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  <a:defRPr b="0" sz="5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8"/>
          <p:cNvSpPr txBox="1"/>
          <p:nvPr>
            <p:ph idx="1" type="body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Quattrocento Sans"/>
              <a:buNone/>
              <a:defRPr sz="2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048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048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048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0" name="Google Shape;20;p58"/>
          <p:cNvCxnSpPr/>
          <p:nvPr/>
        </p:nvCxnSpPr>
        <p:spPr>
          <a:xfrm>
            <a:off x="533400" y="1104900"/>
            <a:ext cx="11119104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58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9"/>
          <p:cNvSpPr txBox="1"/>
          <p:nvPr>
            <p:ph type="title"/>
          </p:nvPr>
        </p:nvSpPr>
        <p:spPr>
          <a:xfrm>
            <a:off x="406400" y="448056"/>
            <a:ext cx="11214100" cy="555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  <a:defRPr sz="2800">
                <a:solidFill>
                  <a:srgbClr val="3A38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9"/>
          <p:cNvSpPr txBox="1"/>
          <p:nvPr>
            <p:ph idx="1" type="body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Quattrocento Sans"/>
              <a:buNone/>
              <a:defRPr sz="1400"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59"/>
          <p:cNvSpPr txBox="1"/>
          <p:nvPr>
            <p:ph idx="10" type="dt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9"/>
          <p:cNvSpPr txBox="1"/>
          <p:nvPr>
            <p:ph idx="11" type="ftr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9"/>
          <p:cNvSpPr txBox="1"/>
          <p:nvPr>
            <p:ph idx="12" type="sldNum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59"/>
          <p:cNvCxnSpPr/>
          <p:nvPr/>
        </p:nvCxnSpPr>
        <p:spPr>
          <a:xfrm>
            <a:off x="533400" y="1104900"/>
            <a:ext cx="11119104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6"/>
          <p:cNvSpPr txBox="1"/>
          <p:nvPr>
            <p:ph idx="1" type="body"/>
          </p:nvPr>
        </p:nvSpPr>
        <p:spPr>
          <a:xfrm>
            <a:off x="419100" y="1447800"/>
            <a:ext cx="5327904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04800" lvl="5" marL="2743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04800" lvl="6" marL="32004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04800" lvl="7" marL="36576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56"/>
          <p:cNvSpPr txBox="1"/>
          <p:nvPr>
            <p:ph idx="10" type="dt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56"/>
          <p:cNvSpPr txBox="1"/>
          <p:nvPr>
            <p:ph idx="11" type="ftr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56"/>
          <p:cNvSpPr txBox="1"/>
          <p:nvPr>
            <p:ph idx="12" type="sldNum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57966" y="-90484"/>
            <a:ext cx="1189076" cy="11890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python.org/downloads/windows/" TargetMode="External"/><Relationship Id="rId4" Type="http://schemas.openxmlformats.org/officeDocument/2006/relationships/hyperlink" Target="https://www.python.org/downloads/window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w3schools.com/python/python_ref_keywords.asp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51.png"/><Relationship Id="rId6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CECE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485" y="3684270"/>
            <a:ext cx="54356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"/>
          <p:cNvSpPr txBox="1"/>
          <p:nvPr>
            <p:ph type="title"/>
          </p:nvPr>
        </p:nvSpPr>
        <p:spPr>
          <a:xfrm>
            <a:off x="2747460" y="2618989"/>
            <a:ext cx="9293872" cy="2130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rPr lang="en-US"/>
              <a:t>Intro to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idx="1" type="body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Interpreted language (no need to compile the code)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Dynamically types (no need to declare the data type)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Platform independent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Easy syntax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Popular in various fields (Automated testing, Web development, Ethical hacking, DevOps, machine learning)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5" name="Google Shape;155;p10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Why Python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idx="1" type="body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https://www.python.org/downloads/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windows/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Add Python to Path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Environment setup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idx="1" type="body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By default, all python packages are installed to a single directory on the system. 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Virtual environments solve this by creating isolated python environments that can be customized per project. 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Virtual environments are directories containing links to the system’s python install and providing sub-directories for installing additional python packages in that particular virtual environment. 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The PATH environment variable is updated to point to the virtual environment when that virtual environment is activated.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Virtual environment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idx="1" type="body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To create a virtual environment with venv you run the command: </a:t>
            </a:r>
            <a:r>
              <a:rPr b="1" lang="en-US"/>
              <a:t>“python3 - m venv &lt;VirtualEnvironmentName&gt;.</a:t>
            </a:r>
            <a:r>
              <a:rPr lang="en-US"/>
              <a:t>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Using Pycharm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Create a new project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Select Python interpretor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Automatically done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A short exercise: print(‘hello factory’). Deactivate venv run again</a:t>
            </a:r>
            <a:endParaRPr/>
          </a:p>
          <a:p>
            <a:pPr indent="-133350" lvl="0" marL="28575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133350" lvl="0" marL="28575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" name="Google Shape;176;p13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Virtual environment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Basic operators (math)</a:t>
            </a:r>
            <a:endParaRPr/>
          </a:p>
        </p:txBody>
      </p:sp>
      <p:pic>
        <p:nvPicPr>
          <p:cNvPr descr="Table&#10;&#10;Description automatically generated" id="183" name="Google Shape;1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4"/>
            <a:ext cx="12192000" cy="511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idx="1" type="body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Storing information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Start with lowercase or underscore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Letters, numbers, underscores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Case sensitive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Don’t overwrite keywords</a:t>
            </a:r>
            <a:endParaRPr/>
          </a:p>
        </p:txBody>
      </p:sp>
      <p:sp>
        <p:nvSpPr>
          <p:cNvPr id="190" name="Google Shape;190;p15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Variables</a:t>
            </a:r>
            <a:r>
              <a:rPr lang="en-US"/>
              <a:t> &amp; data types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Variables</a:t>
            </a:r>
            <a:r>
              <a:rPr lang="en-US"/>
              <a:t> &amp; data types</a:t>
            </a:r>
            <a:endParaRPr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450596" y="2627459"/>
            <a:ext cx="9445752" cy="3843361"/>
            <a:chOff x="0" y="67139"/>
            <a:chExt cx="9445752" cy="3843361"/>
          </a:xfrm>
        </p:grpSpPr>
        <p:sp>
          <p:nvSpPr>
            <p:cNvPr id="198" name="Google Shape;198;p16"/>
            <p:cNvSpPr/>
            <p:nvPr/>
          </p:nvSpPr>
          <p:spPr>
            <a:xfrm>
              <a:off x="0" y="67139"/>
              <a:ext cx="9445752" cy="43758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6"/>
            <p:cNvSpPr txBox="1"/>
            <p:nvPr/>
          </p:nvSpPr>
          <p:spPr>
            <a:xfrm>
              <a:off x="21361" y="88500"/>
              <a:ext cx="9403030" cy="394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user_iq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0" y="553679"/>
              <a:ext cx="9445752" cy="43758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 txBox="1"/>
            <p:nvPr/>
          </p:nvSpPr>
          <p:spPr>
            <a:xfrm>
              <a:off x="21361" y="575040"/>
              <a:ext cx="9403030" cy="394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_user_iq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0" y="1040219"/>
              <a:ext cx="9445752" cy="43758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6"/>
            <p:cNvSpPr txBox="1"/>
            <p:nvPr/>
          </p:nvSpPr>
          <p:spPr>
            <a:xfrm>
              <a:off x="21361" y="1061580"/>
              <a:ext cx="9403030" cy="394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user_IQ does not work for printing user_iq</a:t>
              </a:r>
              <a:endParaRPr b="0" i="0" sz="1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0" y="1526759"/>
              <a:ext cx="9445752" cy="43758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6"/>
            <p:cNvSpPr txBox="1"/>
            <p:nvPr/>
          </p:nvSpPr>
          <p:spPr>
            <a:xfrm>
              <a:off x="21361" y="1548120"/>
              <a:ext cx="9403030" cy="394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print(print) </a:t>
              </a:r>
              <a:r>
                <a:rPr b="0" i="0" lang="en-US" sz="1700" u="sng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https://www.w3schools.com/python/python_ref_keywords.asp</a:t>
              </a:r>
              <a:r>
                <a:rPr b="0" i="0" lang="en-US" sz="17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0" y="2013300"/>
              <a:ext cx="9445752" cy="43758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6"/>
            <p:cNvSpPr txBox="1"/>
            <p:nvPr/>
          </p:nvSpPr>
          <p:spPr>
            <a:xfrm>
              <a:off x="21361" y="2034661"/>
              <a:ext cx="9403030" cy="394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Reuse variable. user_age = 190 a = user_age</a:t>
              </a:r>
              <a:endParaRPr b="0" i="0" sz="1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0" y="2499840"/>
              <a:ext cx="9445752" cy="43758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6"/>
            <p:cNvSpPr txBox="1"/>
            <p:nvPr/>
          </p:nvSpPr>
          <p:spPr>
            <a:xfrm>
              <a:off x="21361" y="2521201"/>
              <a:ext cx="9403030" cy="394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Constants e.g. PI = 3.14 usage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0" y="2986380"/>
              <a:ext cx="9445752" cy="43758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6"/>
            <p:cNvSpPr txBox="1"/>
            <p:nvPr/>
          </p:nvSpPr>
          <p:spPr>
            <a:xfrm>
              <a:off x="21361" y="3007741"/>
              <a:ext cx="9403030" cy="394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Dunders __hi . Not a good practice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0" y="3472920"/>
              <a:ext cx="9445752" cy="43758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6"/>
            <p:cNvSpPr txBox="1"/>
            <p:nvPr/>
          </p:nvSpPr>
          <p:spPr>
            <a:xfrm>
              <a:off x="21361" y="3494281"/>
              <a:ext cx="9403030" cy="394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a, b, c = 1, 2,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Variables</a:t>
            </a:r>
            <a:r>
              <a:rPr lang="en-US"/>
              <a:t> &amp; data types</a:t>
            </a:r>
            <a:endParaRPr/>
          </a:p>
        </p:txBody>
      </p:sp>
      <p:grpSp>
        <p:nvGrpSpPr>
          <p:cNvPr id="220" name="Google Shape;220;p17"/>
          <p:cNvGrpSpPr/>
          <p:nvPr/>
        </p:nvGrpSpPr>
        <p:grpSpPr>
          <a:xfrm>
            <a:off x="450596" y="2560805"/>
            <a:ext cx="9445752" cy="3976668"/>
            <a:chOff x="0" y="485"/>
            <a:chExt cx="9445752" cy="3976668"/>
          </a:xfrm>
        </p:grpSpPr>
        <p:cxnSp>
          <p:nvCxnSpPr>
            <p:cNvPr id="221" name="Google Shape;221;p17"/>
            <p:cNvCxnSpPr/>
            <p:nvPr/>
          </p:nvCxnSpPr>
          <p:spPr>
            <a:xfrm>
              <a:off x="0" y="485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2" name="Google Shape;222;p17"/>
            <p:cNvSpPr/>
            <p:nvPr/>
          </p:nvSpPr>
          <p:spPr>
            <a:xfrm>
              <a:off x="0" y="485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0" y="485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Quattrocento Sans"/>
                <a:buNone/>
              </a:pP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Define 3 variables a, b, 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Google Shape;224;p17"/>
            <p:cNvCxnSpPr/>
            <p:nvPr/>
          </p:nvCxnSpPr>
          <p:spPr>
            <a:xfrm>
              <a:off x="0" y="795819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5" name="Google Shape;225;p17"/>
            <p:cNvSpPr/>
            <p:nvPr/>
          </p:nvSpPr>
          <p:spPr>
            <a:xfrm>
              <a:off x="0" y="795819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7"/>
            <p:cNvSpPr txBox="1"/>
            <p:nvPr/>
          </p:nvSpPr>
          <p:spPr>
            <a:xfrm>
              <a:off x="0" y="795819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Quattrocento Sans"/>
                <a:buNone/>
              </a:pP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r>
                <a:rPr b="0" baseline="3000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st</a:t>
              </a: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one will have a number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17"/>
            <p:cNvCxnSpPr/>
            <p:nvPr/>
          </p:nvCxnSpPr>
          <p:spPr>
            <a:xfrm>
              <a:off x="0" y="1591153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8" name="Google Shape;228;p17"/>
            <p:cNvSpPr/>
            <p:nvPr/>
          </p:nvSpPr>
          <p:spPr>
            <a:xfrm>
              <a:off x="0" y="1591153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0" y="1591153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Quattrocento Sans"/>
                <a:buNone/>
              </a:pP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r>
                <a:rPr b="0" baseline="3000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nd</a:t>
              </a: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one will have a message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" name="Google Shape;230;p17"/>
            <p:cNvCxnSpPr/>
            <p:nvPr/>
          </p:nvCxnSpPr>
          <p:spPr>
            <a:xfrm>
              <a:off x="0" y="2386486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1" name="Google Shape;231;p17"/>
            <p:cNvSpPr/>
            <p:nvPr/>
          </p:nvSpPr>
          <p:spPr>
            <a:xfrm>
              <a:off x="0" y="2386486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0" y="2386486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Quattrocento Sans"/>
                <a:buNone/>
              </a:pP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r>
                <a:rPr b="0" baseline="3000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rd</a:t>
              </a: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one will be the 1</a:t>
              </a:r>
              <a:r>
                <a:rPr b="0" baseline="3000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st</a:t>
              </a: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+ 2</a:t>
              </a:r>
              <a:r>
                <a:rPr b="0" baseline="3000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nd</a:t>
              </a: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3" name="Google Shape;233;p17"/>
            <p:cNvCxnSpPr/>
            <p:nvPr/>
          </p:nvCxnSpPr>
          <p:spPr>
            <a:xfrm>
              <a:off x="0" y="318182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4" name="Google Shape;234;p17"/>
            <p:cNvSpPr/>
            <p:nvPr/>
          </p:nvSpPr>
          <p:spPr>
            <a:xfrm>
              <a:off x="0" y="3181820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0" y="3181820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Quattrocento Sans"/>
                <a:buNone/>
              </a:pP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Fix the error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/>
          <p:nvPr>
            <p:ph idx="1" type="body"/>
          </p:nvPr>
        </p:nvSpPr>
        <p:spPr>
          <a:xfrm>
            <a:off x="450596" y="2560320"/>
            <a:ext cx="6080833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Primitive </a:t>
            </a:r>
            <a:r>
              <a:rPr lang="en-US"/>
              <a:t>data types which are pre-defined and supported by the programming language.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Non-primitive </a:t>
            </a:r>
            <a:r>
              <a:rPr lang="en-US"/>
              <a:t>data types: Data types which are derived from the primitive data types and offer increased functionality. ​​</a:t>
            </a:r>
            <a:endParaRPr/>
          </a:p>
        </p:txBody>
      </p:sp>
      <p:sp>
        <p:nvSpPr>
          <p:cNvPr id="242" name="Google Shape;242;p18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Variables &amp; </a:t>
            </a:r>
            <a:r>
              <a:rPr b="1" lang="en-US"/>
              <a:t>data types</a:t>
            </a:r>
            <a:endParaRPr/>
          </a:p>
        </p:txBody>
      </p:sp>
      <p:pic>
        <p:nvPicPr>
          <p:cNvPr descr="Diagram&#10;&#10;Description automatically generated" id="243" name="Google Shape;243;p18"/>
          <p:cNvPicPr preferRelativeResize="0"/>
          <p:nvPr/>
        </p:nvPicPr>
        <p:blipFill rotWithShape="1">
          <a:blip r:embed="rId3">
            <a:alphaModFix/>
          </a:blip>
          <a:srcRect b="-3" l="1585" r="923" t="0"/>
          <a:stretch/>
        </p:blipFill>
        <p:spPr>
          <a:xfrm>
            <a:off x="6369527" y="1213818"/>
            <a:ext cx="5822473" cy="564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Variables &amp; </a:t>
            </a:r>
            <a:r>
              <a:rPr b="1" lang="en-US"/>
              <a:t>data types</a:t>
            </a:r>
            <a:endParaRPr/>
          </a:p>
        </p:txBody>
      </p:sp>
      <p:grpSp>
        <p:nvGrpSpPr>
          <p:cNvPr id="250" name="Google Shape;250;p19"/>
          <p:cNvGrpSpPr/>
          <p:nvPr/>
        </p:nvGrpSpPr>
        <p:grpSpPr>
          <a:xfrm>
            <a:off x="995563" y="1972616"/>
            <a:ext cx="10509823" cy="4357524"/>
            <a:chOff x="2888" y="0"/>
            <a:chExt cx="10509823" cy="4357524"/>
          </a:xfrm>
        </p:grpSpPr>
        <p:sp>
          <p:nvSpPr>
            <p:cNvPr id="251" name="Google Shape;251;p19"/>
            <p:cNvSpPr/>
            <p:nvPr/>
          </p:nvSpPr>
          <p:spPr>
            <a:xfrm>
              <a:off x="788669" y="0"/>
              <a:ext cx="8938260" cy="435752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2888" y="1307257"/>
              <a:ext cx="1681571" cy="1743009"/>
            </a:xfrm>
            <a:prstGeom prst="roundRect">
              <a:avLst>
                <a:gd fmla="val 16667" name="adj"/>
              </a:avLst>
            </a:prstGeom>
            <a:solidFill>
              <a:srgbClr val="CE3B1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84976" y="1389345"/>
              <a:ext cx="1517395" cy="1578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Quattrocento Sans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How to check the data type? Type…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1768538" y="1307257"/>
              <a:ext cx="1681571" cy="1743009"/>
            </a:xfrm>
            <a:prstGeom prst="roundRect">
              <a:avLst>
                <a:gd fmla="val 16667" name="adj"/>
              </a:avLst>
            </a:prstGeom>
            <a:solidFill>
              <a:srgbClr val="CB473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 txBox="1"/>
            <p:nvPr/>
          </p:nvSpPr>
          <p:spPr>
            <a:xfrm>
              <a:off x="1850626" y="1389345"/>
              <a:ext cx="1517395" cy="1578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Quattrocento Sans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Integers – numeric data type with no limit in Python 3.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534188" y="1307257"/>
              <a:ext cx="1681571" cy="1743009"/>
            </a:xfrm>
            <a:prstGeom prst="roundRect">
              <a:avLst>
                <a:gd fmla="val 16667" name="adj"/>
              </a:avLst>
            </a:prstGeom>
            <a:solidFill>
              <a:srgbClr val="BE5C5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9"/>
            <p:cNvSpPr txBox="1"/>
            <p:nvPr/>
          </p:nvSpPr>
          <p:spPr>
            <a:xfrm>
              <a:off x="3616276" y="1389345"/>
              <a:ext cx="1517395" cy="1578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Quattrocento Sans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Float – decimal number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5299839" y="1307257"/>
              <a:ext cx="1681571" cy="1743009"/>
            </a:xfrm>
            <a:prstGeom prst="roundRect">
              <a:avLst>
                <a:gd fmla="val 16667" name="adj"/>
              </a:avLst>
            </a:prstGeom>
            <a:solidFill>
              <a:srgbClr val="B2746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5381927" y="1389345"/>
              <a:ext cx="1517395" cy="1578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Quattrocento Sans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Boolean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7065489" y="1307257"/>
              <a:ext cx="1681571" cy="1743009"/>
            </a:xfrm>
            <a:prstGeom prst="roundRect">
              <a:avLst>
                <a:gd fmla="val 16667" name="adj"/>
              </a:avLst>
            </a:prstGeom>
            <a:solidFill>
              <a:srgbClr val="A98C8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9"/>
            <p:cNvSpPr txBox="1"/>
            <p:nvPr/>
          </p:nvSpPr>
          <p:spPr>
            <a:xfrm>
              <a:off x="7147577" y="1389345"/>
              <a:ext cx="1517395" cy="1578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Quattrocento Sans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Complex numbers: Complex numbers are specified as &lt;real part&gt;+&lt;imaginary part&gt;j e.g. 2+3j (x.real, x.imag)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8831140" y="1307257"/>
              <a:ext cx="1681571" cy="1743009"/>
            </a:xfrm>
            <a:prstGeom prst="roundRect">
              <a:avLst>
                <a:gd fmla="val 16667" name="adj"/>
              </a:avLst>
            </a:prstGeom>
            <a:solidFill>
              <a:srgbClr val="A3A4A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9"/>
            <p:cNvSpPr txBox="1"/>
            <p:nvPr/>
          </p:nvSpPr>
          <p:spPr>
            <a:xfrm>
              <a:off x="8913228" y="1389345"/>
              <a:ext cx="1517395" cy="1578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Quattrocento Sans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Strings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Content</a:t>
            </a:r>
            <a:endParaRPr/>
          </a:p>
        </p:txBody>
      </p:sp>
      <p:grpSp>
        <p:nvGrpSpPr>
          <p:cNvPr id="42" name="Google Shape;42;p2"/>
          <p:cNvGrpSpPr/>
          <p:nvPr/>
        </p:nvGrpSpPr>
        <p:grpSpPr>
          <a:xfrm>
            <a:off x="462534" y="3064139"/>
            <a:ext cx="9421875" cy="2970001"/>
            <a:chOff x="11938" y="503819"/>
            <a:chExt cx="9421875" cy="2970001"/>
          </a:xfrm>
        </p:grpSpPr>
        <p:sp>
          <p:nvSpPr>
            <p:cNvPr id="43" name="Google Shape;43;p2"/>
            <p:cNvSpPr/>
            <p:nvPr/>
          </p:nvSpPr>
          <p:spPr>
            <a:xfrm>
              <a:off x="560376" y="503819"/>
              <a:ext cx="1715625" cy="1715625"/>
            </a:xfrm>
            <a:prstGeom prst="ellipse">
              <a:avLst/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26001" y="869445"/>
              <a:ext cx="984375" cy="98437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938" y="2753820"/>
              <a:ext cx="281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 txBox="1"/>
            <p:nvPr/>
          </p:nvSpPr>
          <p:spPr>
            <a:xfrm>
              <a:off x="11938" y="2753820"/>
              <a:ext cx="281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Quattrocento Sans"/>
                <a:buNone/>
              </a:pPr>
              <a:r>
                <a:rPr b="0" i="0" lang="en-US" sz="27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TESTING RELATED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65063" y="503819"/>
              <a:ext cx="1715625" cy="1715625"/>
            </a:xfrm>
            <a:prstGeom prst="ellipse">
              <a:avLst/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230688" y="869445"/>
              <a:ext cx="984375" cy="9843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316626" y="2753820"/>
              <a:ext cx="281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 txBox="1"/>
            <p:nvPr/>
          </p:nvSpPr>
          <p:spPr>
            <a:xfrm>
              <a:off x="3316626" y="2753820"/>
              <a:ext cx="281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Quattrocento Sans"/>
                <a:buNone/>
              </a:pPr>
              <a:r>
                <a:rPr b="0" i="0" lang="en-US" sz="27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CODE RELATED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69751" y="503819"/>
              <a:ext cx="1715625" cy="1715625"/>
            </a:xfrm>
            <a:prstGeom prst="ellipse">
              <a:avLst/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535376" y="869445"/>
              <a:ext cx="984375" cy="9843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21313" y="2753820"/>
              <a:ext cx="281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 txBox="1"/>
            <p:nvPr/>
          </p:nvSpPr>
          <p:spPr>
            <a:xfrm>
              <a:off x="6621313" y="2753820"/>
              <a:ext cx="281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Quattrocento Sans"/>
                <a:buNone/>
              </a:pPr>
              <a:r>
                <a:rPr b="0" i="0" lang="en-US" sz="27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PRACTICE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 txBox="1"/>
          <p:nvPr>
            <p:ph idx="1" type="body"/>
          </p:nvPr>
        </p:nvSpPr>
        <p:spPr>
          <a:xfrm>
            <a:off x="450596" y="2560320"/>
            <a:ext cx="94458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Int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Float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Boolean (true or false) ~ bool(1) is true bool(0) is false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Complet (optional) ~ real + imaginary e.g. 2 + 3j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String</a:t>
            </a:r>
            <a:endParaRPr/>
          </a:p>
        </p:txBody>
      </p:sp>
      <p:sp>
        <p:nvSpPr>
          <p:cNvPr id="270" name="Google Shape;270;p20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Variables &amp; </a:t>
            </a:r>
            <a:r>
              <a:rPr b="1" lang="en-US"/>
              <a:t>data types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Variables &amp; </a:t>
            </a:r>
            <a:r>
              <a:rPr b="1" lang="en-US"/>
              <a:t>data types</a:t>
            </a:r>
            <a:endParaRPr/>
          </a:p>
        </p:txBody>
      </p:sp>
      <p:pic>
        <p:nvPicPr>
          <p:cNvPr descr="Text&#10;&#10;Description automatically generated" id="277" name="Google Shape;2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1912" y="1123130"/>
            <a:ext cx="7748175" cy="5734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Variables &amp; </a:t>
            </a:r>
            <a:r>
              <a:rPr b="1" lang="en-US"/>
              <a:t>data types</a:t>
            </a:r>
            <a:endParaRPr/>
          </a:p>
        </p:txBody>
      </p:sp>
      <p:pic>
        <p:nvPicPr>
          <p:cNvPr descr="Text&#10;&#10;Description automatically generated" id="284" name="Google Shape;2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9760" y="0"/>
            <a:ext cx="435119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285" name="Google Shape;28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859" y="1696854"/>
            <a:ext cx="38481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Variables &amp; </a:t>
            </a:r>
            <a:r>
              <a:rPr b="1" lang="en-US"/>
              <a:t>data types</a:t>
            </a:r>
            <a:endParaRPr/>
          </a:p>
        </p:txBody>
      </p:sp>
      <p:pic>
        <p:nvPicPr>
          <p:cNvPr descr="Text, application, chat or text message&#10;&#10;Description automatically generated" id="292" name="Google Shape;2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8677" y="-1"/>
            <a:ext cx="587415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Variables &amp; </a:t>
            </a:r>
            <a:r>
              <a:rPr b="1" lang="en-US"/>
              <a:t>data types</a:t>
            </a:r>
            <a:endParaRPr/>
          </a:p>
        </p:txBody>
      </p:sp>
      <p:pic>
        <p:nvPicPr>
          <p:cNvPr descr="Graphical user interface, text, application&#10;&#10;Description automatically generated" id="299" name="Google Shape;2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700" y="1497837"/>
            <a:ext cx="5054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Variables &amp; </a:t>
            </a:r>
            <a:r>
              <a:rPr b="1" lang="en-US">
                <a:latin typeface="Quattrocento Sans"/>
                <a:ea typeface="Quattrocento Sans"/>
                <a:cs typeface="Quattrocento Sans"/>
                <a:sym typeface="Quattrocento Sans"/>
              </a:rPr>
              <a:t>data types (exercise)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06" name="Google Shape;306;p25"/>
          <p:cNvGrpSpPr/>
          <p:nvPr/>
        </p:nvGrpSpPr>
        <p:grpSpPr>
          <a:xfrm>
            <a:off x="450596" y="2560320"/>
            <a:ext cx="9445752" cy="3977639"/>
            <a:chOff x="0" y="0"/>
            <a:chExt cx="9445752" cy="3977639"/>
          </a:xfrm>
        </p:grpSpPr>
        <p:cxnSp>
          <p:nvCxnSpPr>
            <p:cNvPr id="307" name="Google Shape;307;p25"/>
            <p:cNvCxnSpPr/>
            <p:nvPr/>
          </p:nvCxnSpPr>
          <p:spPr>
            <a:xfrm>
              <a:off x="0" y="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8" name="Google Shape;308;p25"/>
            <p:cNvSpPr/>
            <p:nvPr/>
          </p:nvSpPr>
          <p:spPr>
            <a:xfrm>
              <a:off x="0" y="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5"/>
            <p:cNvSpPr txBox="1"/>
            <p:nvPr/>
          </p:nvSpPr>
          <p:spPr>
            <a:xfrm>
              <a:off x="0" y="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Quattrocento Sans"/>
                <a:buNone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Password checker script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25"/>
            <p:cNvCxnSpPr/>
            <p:nvPr/>
          </p:nvCxnSpPr>
          <p:spPr>
            <a:xfrm>
              <a:off x="0" y="99441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1" name="Google Shape;311;p25"/>
            <p:cNvSpPr/>
            <p:nvPr/>
          </p:nvSpPr>
          <p:spPr>
            <a:xfrm>
              <a:off x="0" y="99441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5"/>
            <p:cNvSpPr txBox="1"/>
            <p:nvPr/>
          </p:nvSpPr>
          <p:spPr>
            <a:xfrm>
              <a:off x="0" y="99441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Quattrocento Sans"/>
                <a:buNone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Define a username getting input from the console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3" name="Google Shape;313;p25"/>
            <p:cNvCxnSpPr/>
            <p:nvPr/>
          </p:nvCxnSpPr>
          <p:spPr>
            <a:xfrm>
              <a:off x="0" y="198882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4" name="Google Shape;314;p25"/>
            <p:cNvSpPr/>
            <p:nvPr/>
          </p:nvSpPr>
          <p:spPr>
            <a:xfrm>
              <a:off x="0" y="198882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5"/>
            <p:cNvSpPr txBox="1"/>
            <p:nvPr/>
          </p:nvSpPr>
          <p:spPr>
            <a:xfrm>
              <a:off x="0" y="198882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Quattrocento Sans"/>
                <a:buNone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Define a password getting input from the console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6" name="Google Shape;316;p25"/>
            <p:cNvCxnSpPr/>
            <p:nvPr/>
          </p:nvCxnSpPr>
          <p:spPr>
            <a:xfrm>
              <a:off x="0" y="298323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7" name="Google Shape;317;p25"/>
            <p:cNvSpPr/>
            <p:nvPr/>
          </p:nvSpPr>
          <p:spPr>
            <a:xfrm>
              <a:off x="0" y="2983229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5"/>
            <p:cNvSpPr txBox="1"/>
            <p:nvPr/>
          </p:nvSpPr>
          <p:spPr>
            <a:xfrm>
              <a:off x="0" y="2983229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Quattrocento Sans"/>
                <a:buNone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Display the following message ‘The password for user Paul is ********* is 9 characters long)</a:t>
              </a:r>
              <a:endParaRPr b="0" i="0" sz="2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Variables &amp; </a:t>
            </a:r>
            <a:r>
              <a:rPr b="1" lang="en-US"/>
              <a:t>data types</a:t>
            </a:r>
            <a:endParaRPr/>
          </a:p>
        </p:txBody>
      </p:sp>
      <p:grpSp>
        <p:nvGrpSpPr>
          <p:cNvPr id="325" name="Google Shape;325;p26"/>
          <p:cNvGrpSpPr/>
          <p:nvPr/>
        </p:nvGrpSpPr>
        <p:grpSpPr>
          <a:xfrm>
            <a:off x="842775" y="2508641"/>
            <a:ext cx="10506456" cy="2992861"/>
            <a:chOff x="0" y="771281"/>
            <a:chExt cx="10506456" cy="2992861"/>
          </a:xfrm>
        </p:grpSpPr>
        <p:sp>
          <p:nvSpPr>
            <p:cNvPr id="326" name="Google Shape;326;p26"/>
            <p:cNvSpPr/>
            <p:nvPr/>
          </p:nvSpPr>
          <p:spPr>
            <a:xfrm>
              <a:off x="0" y="963161"/>
              <a:ext cx="10506456" cy="102375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6"/>
            <p:cNvSpPr txBox="1"/>
            <p:nvPr/>
          </p:nvSpPr>
          <p:spPr>
            <a:xfrm>
              <a:off x="0" y="963161"/>
              <a:ext cx="10506456" cy="1023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2450" lIns="815400" spcFirstLastPara="1" rIns="815400" wrap="square" tIns="2707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Quattrocento San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triangle area using input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Quattrocento San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rectangle area and perimeter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Quattrocento San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circle area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525322" y="771281"/>
              <a:ext cx="7354519" cy="38376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6"/>
            <p:cNvSpPr txBox="1"/>
            <p:nvPr/>
          </p:nvSpPr>
          <p:spPr>
            <a:xfrm>
              <a:off x="544056" y="790015"/>
              <a:ext cx="7317051" cy="346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77975" spcFirstLastPara="1" rIns="2779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Quattrocento Sans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Build a program to calculate the followings using the input from the user for a, b, c or 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0" y="2248992"/>
              <a:ext cx="10506456" cy="151515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6"/>
            <p:cNvSpPr txBox="1"/>
            <p:nvPr/>
          </p:nvSpPr>
          <p:spPr>
            <a:xfrm>
              <a:off x="0" y="2248992"/>
              <a:ext cx="10506456" cy="1515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2450" lIns="815400" spcFirstLastPara="1" rIns="815400" wrap="square" tIns="2707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Quattrocento San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'foo\'bar’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Quattrocento San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"""foo'bar""”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Quattrocento San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"foo'bar”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Quattrocento San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'foo''bar’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Quattrocento Sans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'foo'bar’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525322" y="2057112"/>
              <a:ext cx="7354519" cy="38376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6"/>
            <p:cNvSpPr txBox="1"/>
            <p:nvPr/>
          </p:nvSpPr>
          <p:spPr>
            <a:xfrm>
              <a:off x="544056" y="2075846"/>
              <a:ext cx="7317051" cy="346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77975" spcFirstLastPara="1" rIns="2779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Quattrocento Sans"/>
                <a:buNone/>
              </a:pPr>
              <a:r>
                <a:rPr b="0" i="0" lang="en-US" sz="1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Which of the following are valid ways to specify the string literal foo'bar in Python: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Variables &amp; </a:t>
            </a:r>
            <a:r>
              <a:rPr b="1" lang="en-US"/>
              <a:t>data types</a:t>
            </a:r>
            <a:endParaRPr/>
          </a:p>
        </p:txBody>
      </p:sp>
      <p:grpSp>
        <p:nvGrpSpPr>
          <p:cNvPr id="340" name="Google Shape;340;p27"/>
          <p:cNvGrpSpPr/>
          <p:nvPr/>
        </p:nvGrpSpPr>
        <p:grpSpPr>
          <a:xfrm>
            <a:off x="560393" y="3373568"/>
            <a:ext cx="9226156" cy="2351143"/>
            <a:chOff x="109797" y="813248"/>
            <a:chExt cx="9226156" cy="2351143"/>
          </a:xfrm>
        </p:grpSpPr>
        <p:sp>
          <p:nvSpPr>
            <p:cNvPr id="341" name="Google Shape;341;p27"/>
            <p:cNvSpPr/>
            <p:nvPr/>
          </p:nvSpPr>
          <p:spPr>
            <a:xfrm>
              <a:off x="507388" y="813248"/>
              <a:ext cx="1243747" cy="1243747"/>
            </a:xfrm>
            <a:prstGeom prst="ellipse">
              <a:avLst/>
            </a:prstGeom>
            <a:solidFill>
              <a:srgbClr val="ED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772449" y="1078308"/>
              <a:ext cx="713625" cy="71362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109797" y="2444391"/>
              <a:ext cx="20389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7"/>
            <p:cNvSpPr txBox="1"/>
            <p:nvPr/>
          </p:nvSpPr>
          <p:spPr>
            <a:xfrm>
              <a:off x="109797" y="2444391"/>
              <a:ext cx="20389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Quattrocento Sans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2903131" y="813248"/>
              <a:ext cx="1243747" cy="1243747"/>
            </a:xfrm>
            <a:prstGeom prst="ellipse">
              <a:avLst/>
            </a:prstGeom>
            <a:solidFill>
              <a:srgbClr val="ED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3168192" y="1078308"/>
              <a:ext cx="713625" cy="7136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2505539" y="2444391"/>
              <a:ext cx="20389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7"/>
            <p:cNvSpPr txBox="1"/>
            <p:nvPr/>
          </p:nvSpPr>
          <p:spPr>
            <a:xfrm>
              <a:off x="2505539" y="2444391"/>
              <a:ext cx="20389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Quattrocento Sans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DICT</a:t>
              </a:r>
              <a:endPara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5298873" y="813248"/>
              <a:ext cx="1243747" cy="1243747"/>
            </a:xfrm>
            <a:prstGeom prst="ellipse">
              <a:avLst/>
            </a:prstGeom>
            <a:solidFill>
              <a:srgbClr val="ED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5563934" y="1078308"/>
              <a:ext cx="713625" cy="71362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4901282" y="2444391"/>
              <a:ext cx="20389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7"/>
            <p:cNvSpPr txBox="1"/>
            <p:nvPr/>
          </p:nvSpPr>
          <p:spPr>
            <a:xfrm>
              <a:off x="4901282" y="2444391"/>
              <a:ext cx="20389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Quattrocento Sans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TUPLES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7694616" y="813248"/>
              <a:ext cx="1243747" cy="1243747"/>
            </a:xfrm>
            <a:prstGeom prst="ellipse">
              <a:avLst/>
            </a:prstGeom>
            <a:solidFill>
              <a:srgbClr val="ED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7959676" y="1078308"/>
              <a:ext cx="713625" cy="71362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7297024" y="2444391"/>
              <a:ext cx="20389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7"/>
            <p:cNvSpPr txBox="1"/>
            <p:nvPr/>
          </p:nvSpPr>
          <p:spPr>
            <a:xfrm>
              <a:off x="7297024" y="2444391"/>
              <a:ext cx="2038929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Quattrocento Sans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Lists</a:t>
            </a:r>
            <a:endParaRPr/>
          </a:p>
        </p:txBody>
      </p:sp>
      <p:grpSp>
        <p:nvGrpSpPr>
          <p:cNvPr id="363" name="Google Shape;363;p28"/>
          <p:cNvGrpSpPr/>
          <p:nvPr/>
        </p:nvGrpSpPr>
        <p:grpSpPr>
          <a:xfrm>
            <a:off x="450596" y="2560320"/>
            <a:ext cx="9445752" cy="3977639"/>
            <a:chOff x="0" y="0"/>
            <a:chExt cx="9445752" cy="3977639"/>
          </a:xfrm>
        </p:grpSpPr>
        <p:cxnSp>
          <p:nvCxnSpPr>
            <p:cNvPr id="364" name="Google Shape;364;p28"/>
            <p:cNvCxnSpPr/>
            <p:nvPr/>
          </p:nvCxnSpPr>
          <p:spPr>
            <a:xfrm>
              <a:off x="0" y="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5" name="Google Shape;365;p28"/>
            <p:cNvSpPr/>
            <p:nvPr/>
          </p:nvSpPr>
          <p:spPr>
            <a:xfrm>
              <a:off x="0" y="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8"/>
            <p:cNvSpPr txBox="1"/>
            <p:nvPr/>
          </p:nvSpPr>
          <p:spPr>
            <a:xfrm>
              <a:off x="0" y="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825" lIns="163825" spcFirstLastPara="1" rIns="163825" wrap="square" tIns="16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300"/>
                <a:buFont typeface="Quattrocento Sans"/>
                <a:buNone/>
              </a:pPr>
              <a:r>
                <a:rPr b="0" i="0" lang="en-US" sz="4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Ordered sequence of items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7" name="Google Shape;367;p28"/>
            <p:cNvCxnSpPr/>
            <p:nvPr/>
          </p:nvCxnSpPr>
          <p:spPr>
            <a:xfrm>
              <a:off x="0" y="99441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8" name="Google Shape;368;p28"/>
            <p:cNvSpPr/>
            <p:nvPr/>
          </p:nvSpPr>
          <p:spPr>
            <a:xfrm>
              <a:off x="0" y="99441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8"/>
            <p:cNvSpPr txBox="1"/>
            <p:nvPr/>
          </p:nvSpPr>
          <p:spPr>
            <a:xfrm>
              <a:off x="0" y="99441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825" lIns="163825" spcFirstLastPara="1" rIns="163825" wrap="square" tIns="16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300"/>
                <a:buFont typeface="Quattrocento Sans"/>
                <a:buNone/>
              </a:pPr>
              <a:r>
                <a:rPr b="0" i="0" lang="en-US" sz="4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[]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0" name="Google Shape;370;p28"/>
            <p:cNvCxnSpPr/>
            <p:nvPr/>
          </p:nvCxnSpPr>
          <p:spPr>
            <a:xfrm>
              <a:off x="0" y="198882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1" name="Google Shape;371;p28"/>
            <p:cNvSpPr/>
            <p:nvPr/>
          </p:nvSpPr>
          <p:spPr>
            <a:xfrm>
              <a:off x="0" y="198882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8"/>
            <p:cNvSpPr txBox="1"/>
            <p:nvPr/>
          </p:nvSpPr>
          <p:spPr>
            <a:xfrm>
              <a:off x="0" y="198882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825" lIns="163825" spcFirstLastPara="1" rIns="163825" wrap="square" tIns="16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300"/>
                <a:buFont typeface="Quattrocento Sans"/>
                <a:buNone/>
              </a:pPr>
              <a:r>
                <a:rPr b="0" i="0" lang="en-US" sz="4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 = [1, 2.2, ‘snake’]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" name="Google Shape;373;p28"/>
            <p:cNvCxnSpPr/>
            <p:nvPr/>
          </p:nvCxnSpPr>
          <p:spPr>
            <a:xfrm>
              <a:off x="0" y="298323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4" name="Google Shape;374;p28"/>
            <p:cNvSpPr/>
            <p:nvPr/>
          </p:nvSpPr>
          <p:spPr>
            <a:xfrm>
              <a:off x="0" y="2983229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8"/>
            <p:cNvSpPr txBox="1"/>
            <p:nvPr/>
          </p:nvSpPr>
          <p:spPr>
            <a:xfrm>
              <a:off x="0" y="2983229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825" lIns="163825" spcFirstLastPara="1" rIns="163825" wrap="square" tIns="16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300"/>
                <a:buFont typeface="Quattrocento Sans"/>
                <a:buNone/>
              </a:pPr>
              <a:r>
                <a:rPr b="0" i="0" lang="en-US" sz="43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a[2], a[0:3], a[5:]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Lists</a:t>
            </a:r>
            <a:endParaRPr/>
          </a:p>
        </p:txBody>
      </p:sp>
      <p:grpSp>
        <p:nvGrpSpPr>
          <p:cNvPr id="382" name="Google Shape;382;p29"/>
          <p:cNvGrpSpPr/>
          <p:nvPr/>
        </p:nvGrpSpPr>
        <p:grpSpPr>
          <a:xfrm>
            <a:off x="450596" y="2560320"/>
            <a:ext cx="9445752" cy="3977639"/>
            <a:chOff x="0" y="0"/>
            <a:chExt cx="9445752" cy="3977639"/>
          </a:xfrm>
        </p:grpSpPr>
        <p:cxnSp>
          <p:nvCxnSpPr>
            <p:cNvPr id="383" name="Google Shape;383;p29"/>
            <p:cNvCxnSpPr/>
            <p:nvPr/>
          </p:nvCxnSpPr>
          <p:spPr>
            <a:xfrm>
              <a:off x="0" y="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4" name="Google Shape;384;p29"/>
            <p:cNvSpPr/>
            <p:nvPr/>
          </p:nvSpPr>
          <p:spPr>
            <a:xfrm>
              <a:off x="0" y="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9"/>
            <p:cNvSpPr txBox="1"/>
            <p:nvPr/>
          </p:nvSpPr>
          <p:spPr>
            <a:xfrm>
              <a:off x="0" y="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Quattrocento Sans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a[start:stop] # items start through stop-1 </a:t>
              </a:r>
              <a:endPara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86" name="Google Shape;386;p29"/>
            <p:cNvCxnSpPr/>
            <p:nvPr/>
          </p:nvCxnSpPr>
          <p:spPr>
            <a:xfrm>
              <a:off x="0" y="99441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7" name="Google Shape;387;p29"/>
            <p:cNvSpPr/>
            <p:nvPr/>
          </p:nvSpPr>
          <p:spPr>
            <a:xfrm>
              <a:off x="0" y="99441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9"/>
            <p:cNvSpPr txBox="1"/>
            <p:nvPr/>
          </p:nvSpPr>
          <p:spPr>
            <a:xfrm>
              <a:off x="0" y="99441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Quattrocento Sans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a[start:] # items start through the rest of the array </a:t>
              </a:r>
              <a:endPara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89" name="Google Shape;389;p29"/>
            <p:cNvCxnSpPr/>
            <p:nvPr/>
          </p:nvCxnSpPr>
          <p:spPr>
            <a:xfrm>
              <a:off x="0" y="198882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0" name="Google Shape;390;p29"/>
            <p:cNvSpPr/>
            <p:nvPr/>
          </p:nvSpPr>
          <p:spPr>
            <a:xfrm>
              <a:off x="0" y="198882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9"/>
            <p:cNvSpPr txBox="1"/>
            <p:nvPr/>
          </p:nvSpPr>
          <p:spPr>
            <a:xfrm>
              <a:off x="0" y="1988820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Quattrocento Sans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a[:stop] # items from the beginning through stop-1 </a:t>
              </a:r>
              <a:endPara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92" name="Google Shape;392;p29"/>
            <p:cNvCxnSpPr/>
            <p:nvPr/>
          </p:nvCxnSpPr>
          <p:spPr>
            <a:xfrm>
              <a:off x="0" y="298323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3" name="Google Shape;393;p29"/>
            <p:cNvSpPr/>
            <p:nvPr/>
          </p:nvSpPr>
          <p:spPr>
            <a:xfrm>
              <a:off x="0" y="2983229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9"/>
            <p:cNvSpPr txBox="1"/>
            <p:nvPr/>
          </p:nvSpPr>
          <p:spPr>
            <a:xfrm>
              <a:off x="0" y="2983229"/>
              <a:ext cx="9445752" cy="994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Quattrocento Sans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a[:] # a copy of the whole array</a:t>
              </a:r>
              <a:endPara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Topics</a:t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450596" y="2560805"/>
            <a:ext cx="9445752" cy="3976668"/>
            <a:chOff x="0" y="485"/>
            <a:chExt cx="9445752" cy="3976668"/>
          </a:xfrm>
        </p:grpSpPr>
        <p:cxnSp>
          <p:nvCxnSpPr>
            <p:cNvPr id="62" name="Google Shape;62;p3"/>
            <p:cNvCxnSpPr/>
            <p:nvPr/>
          </p:nvCxnSpPr>
          <p:spPr>
            <a:xfrm>
              <a:off x="0" y="485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3" name="Google Shape;63;p3"/>
            <p:cNvSpPr/>
            <p:nvPr/>
          </p:nvSpPr>
          <p:spPr>
            <a:xfrm>
              <a:off x="0" y="485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 txBox="1"/>
            <p:nvPr/>
          </p:nvSpPr>
          <p:spPr>
            <a:xfrm>
              <a:off x="0" y="485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Quattrocento Sans"/>
                <a:buNone/>
              </a:pP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 to testing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" name="Google Shape;65;p3"/>
            <p:cNvCxnSpPr/>
            <p:nvPr/>
          </p:nvCxnSpPr>
          <p:spPr>
            <a:xfrm>
              <a:off x="0" y="795819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6" name="Google Shape;66;p3"/>
            <p:cNvSpPr/>
            <p:nvPr/>
          </p:nvSpPr>
          <p:spPr>
            <a:xfrm>
              <a:off x="0" y="795819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0" y="795819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Quattrocento Sans"/>
                <a:buNone/>
              </a:pP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role of the automation tester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" name="Google Shape;68;p3"/>
            <p:cNvCxnSpPr/>
            <p:nvPr/>
          </p:nvCxnSpPr>
          <p:spPr>
            <a:xfrm>
              <a:off x="0" y="1591153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9" name="Google Shape;69;p3"/>
            <p:cNvSpPr/>
            <p:nvPr/>
          </p:nvSpPr>
          <p:spPr>
            <a:xfrm>
              <a:off x="0" y="1591153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 txBox="1"/>
            <p:nvPr/>
          </p:nvSpPr>
          <p:spPr>
            <a:xfrm>
              <a:off x="0" y="1591153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Quattrocento Sans"/>
                <a:buNone/>
              </a:pP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Some testing concepts around testing pyramid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3"/>
            <p:cNvCxnSpPr/>
            <p:nvPr/>
          </p:nvCxnSpPr>
          <p:spPr>
            <a:xfrm>
              <a:off x="0" y="2386486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" name="Google Shape;72;p3"/>
            <p:cNvSpPr/>
            <p:nvPr/>
          </p:nvSpPr>
          <p:spPr>
            <a:xfrm>
              <a:off x="0" y="2386486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 txBox="1"/>
            <p:nvPr/>
          </p:nvSpPr>
          <p:spPr>
            <a:xfrm>
              <a:off x="0" y="2386486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Quattrocento Sans"/>
                <a:buNone/>
              </a:pP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STLC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" name="Google Shape;74;p3"/>
            <p:cNvCxnSpPr/>
            <p:nvPr/>
          </p:nvCxnSpPr>
          <p:spPr>
            <a:xfrm>
              <a:off x="0" y="318182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5" name="Google Shape;75;p3"/>
            <p:cNvSpPr/>
            <p:nvPr/>
          </p:nvSpPr>
          <p:spPr>
            <a:xfrm>
              <a:off x="0" y="3181820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 txBox="1"/>
            <p:nvPr/>
          </p:nvSpPr>
          <p:spPr>
            <a:xfrm>
              <a:off x="0" y="3181820"/>
              <a:ext cx="9445752" cy="795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Quattrocento Sans"/>
                <a:buNone/>
              </a:pPr>
              <a:r>
                <a:rPr b="0" i="0" lang="en-US" sz="3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How to start?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Lists - methods</a:t>
            </a:r>
            <a:endParaRPr/>
          </a:p>
        </p:txBody>
      </p:sp>
      <p:grpSp>
        <p:nvGrpSpPr>
          <p:cNvPr id="401" name="Google Shape;401;p30"/>
          <p:cNvGrpSpPr/>
          <p:nvPr/>
        </p:nvGrpSpPr>
        <p:grpSpPr>
          <a:xfrm>
            <a:off x="453824" y="2801122"/>
            <a:ext cx="9439294" cy="3496035"/>
            <a:chOff x="3228" y="240802"/>
            <a:chExt cx="9439294" cy="3496035"/>
          </a:xfrm>
        </p:grpSpPr>
        <p:sp>
          <p:nvSpPr>
            <p:cNvPr id="402" name="Google Shape;402;p30"/>
            <p:cNvSpPr/>
            <p:nvPr/>
          </p:nvSpPr>
          <p:spPr>
            <a:xfrm>
              <a:off x="3228" y="240802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0"/>
            <p:cNvSpPr txBox="1"/>
            <p:nvPr/>
          </p:nvSpPr>
          <p:spPr>
            <a:xfrm>
              <a:off x="3228" y="240802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Append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1926047" y="240802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0"/>
            <p:cNvSpPr txBox="1"/>
            <p:nvPr/>
          </p:nvSpPr>
          <p:spPr>
            <a:xfrm>
              <a:off x="1926047" y="240802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Insert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3848867" y="240802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0"/>
            <p:cNvSpPr txBox="1"/>
            <p:nvPr/>
          </p:nvSpPr>
          <p:spPr>
            <a:xfrm>
              <a:off x="3848867" y="240802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Extend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5771686" y="240802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0"/>
            <p:cNvSpPr txBox="1"/>
            <p:nvPr/>
          </p:nvSpPr>
          <p:spPr>
            <a:xfrm>
              <a:off x="5771686" y="240802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7694505" y="240802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0"/>
            <p:cNvSpPr txBox="1"/>
            <p:nvPr/>
          </p:nvSpPr>
          <p:spPr>
            <a:xfrm>
              <a:off x="7694505" y="240802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Remove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3228" y="1464414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0"/>
            <p:cNvSpPr txBox="1"/>
            <p:nvPr/>
          </p:nvSpPr>
          <p:spPr>
            <a:xfrm>
              <a:off x="3228" y="1464414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Clear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1926047" y="1464414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0"/>
            <p:cNvSpPr txBox="1"/>
            <p:nvPr/>
          </p:nvSpPr>
          <p:spPr>
            <a:xfrm>
              <a:off x="1926047" y="1464414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Index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3848867" y="1464414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0"/>
            <p:cNvSpPr txBox="1"/>
            <p:nvPr/>
          </p:nvSpPr>
          <p:spPr>
            <a:xfrm>
              <a:off x="3848867" y="1464414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Count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5771686" y="1464414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0"/>
            <p:cNvSpPr txBox="1"/>
            <p:nvPr/>
          </p:nvSpPr>
          <p:spPr>
            <a:xfrm>
              <a:off x="5771686" y="1464414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7694505" y="1464414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0"/>
            <p:cNvSpPr txBox="1"/>
            <p:nvPr/>
          </p:nvSpPr>
          <p:spPr>
            <a:xfrm>
              <a:off x="7694505" y="1464414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Sorted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926047" y="2688027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0"/>
            <p:cNvSpPr txBox="1"/>
            <p:nvPr/>
          </p:nvSpPr>
          <p:spPr>
            <a:xfrm>
              <a:off x="1926047" y="2688027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Copy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3848867" y="2688027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0"/>
            <p:cNvSpPr txBox="1"/>
            <p:nvPr/>
          </p:nvSpPr>
          <p:spPr>
            <a:xfrm>
              <a:off x="3848867" y="2688027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Reverse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5771686" y="2688027"/>
              <a:ext cx="1748017" cy="104881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0"/>
            <p:cNvSpPr txBox="1"/>
            <p:nvPr/>
          </p:nvSpPr>
          <p:spPr>
            <a:xfrm>
              <a:off x="5771686" y="2688027"/>
              <a:ext cx="1748017" cy="1048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Quattrocento Sans"/>
                <a:buNone/>
              </a:pPr>
              <a:r>
                <a:rPr b="0" i="0" lang="en-US" sz="33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Len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Lists</a:t>
            </a:r>
            <a:endParaRPr/>
          </a:p>
        </p:txBody>
      </p:sp>
      <p:pic>
        <p:nvPicPr>
          <p:cNvPr descr="Text&#10;&#10;Description automatically generated" id="434" name="Google Shape;4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8814" y="0"/>
            <a:ext cx="53743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Lists - quiz</a:t>
            </a:r>
            <a:endParaRPr/>
          </a:p>
        </p:txBody>
      </p:sp>
      <p:sp>
        <p:nvSpPr>
          <p:cNvPr id="441" name="Google Shape;441;p32"/>
          <p:cNvSpPr txBox="1"/>
          <p:nvPr/>
        </p:nvSpPr>
        <p:spPr>
          <a:xfrm>
            <a:off x="469034" y="1657287"/>
            <a:ext cx="499265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output of the following code will be an empty list: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Text&#10;&#10;Description automatically generated" id="442" name="Google Shape;4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6300" y="1576801"/>
            <a:ext cx="61595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 txBox="1"/>
          <p:nvPr/>
        </p:nvSpPr>
        <p:spPr>
          <a:xfrm>
            <a:off x="469034" y="3976807"/>
            <a:ext cx="462677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Select the correct output of the following code: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text, device, gauge&#10;&#10;Description automatically generated" id="444" name="Google Shape;44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6300" y="3976807"/>
            <a:ext cx="6235700" cy="16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Lists - quiz</a:t>
            </a:r>
            <a:endParaRPr/>
          </a:p>
        </p:txBody>
      </p:sp>
      <p:sp>
        <p:nvSpPr>
          <p:cNvPr id="451" name="Google Shape;451;p33"/>
          <p:cNvSpPr txBox="1"/>
          <p:nvPr/>
        </p:nvSpPr>
        <p:spPr>
          <a:xfrm>
            <a:off x="469034" y="1657287"/>
            <a:ext cx="499265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you run the below code the length of yourList will be same as the length of myList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2" name="Google Shape;452;p33"/>
          <p:cNvSpPr txBox="1"/>
          <p:nvPr/>
        </p:nvSpPr>
        <p:spPr>
          <a:xfrm>
            <a:off x="469034" y="3976807"/>
            <a:ext cx="1115311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your List named myList contains 400 items, when will you get the IndexError while accessing the list items?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myList[-1]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myList[400]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myList[0]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myList[-2]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53" name="Google Shape;4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0454" y="1657287"/>
            <a:ext cx="45720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Tuples</a:t>
            </a:r>
            <a:endParaRPr/>
          </a:p>
        </p:txBody>
      </p:sp>
      <p:grpSp>
        <p:nvGrpSpPr>
          <p:cNvPr id="460" name="Google Shape;460;p34"/>
          <p:cNvGrpSpPr/>
          <p:nvPr/>
        </p:nvGrpSpPr>
        <p:grpSpPr>
          <a:xfrm>
            <a:off x="450596" y="2561970"/>
            <a:ext cx="9445752" cy="3974338"/>
            <a:chOff x="0" y="1650"/>
            <a:chExt cx="9445752" cy="3974338"/>
          </a:xfrm>
        </p:grpSpPr>
        <p:sp>
          <p:nvSpPr>
            <p:cNvPr id="461" name="Google Shape;461;p34"/>
            <p:cNvSpPr/>
            <p:nvPr/>
          </p:nvSpPr>
          <p:spPr>
            <a:xfrm>
              <a:off x="0" y="1650"/>
              <a:ext cx="9445752" cy="836702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253102" y="189909"/>
              <a:ext cx="460186" cy="46018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966391" y="1650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4"/>
            <p:cNvSpPr txBox="1"/>
            <p:nvPr/>
          </p:nvSpPr>
          <p:spPr>
            <a:xfrm>
              <a:off x="966391" y="1650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Tuple is an ordered sequence of items same as a list. The only difference is that tuples are immutable. Tuples once created cannot be modified.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0" y="1047529"/>
              <a:ext cx="9445752" cy="836702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253102" y="1235787"/>
              <a:ext cx="460186" cy="46018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966391" y="1047529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4"/>
            <p:cNvSpPr txBox="1"/>
            <p:nvPr/>
          </p:nvSpPr>
          <p:spPr>
            <a:xfrm>
              <a:off x="966391" y="1047529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Tuples are used to write-protect data and are usually faster than lists as they cannot change dynamically.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0" y="2093407"/>
              <a:ext cx="9445752" cy="836702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253102" y="2281665"/>
              <a:ext cx="460186" cy="46018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966391" y="2093407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4"/>
            <p:cNvSpPr txBox="1"/>
            <p:nvPr/>
          </p:nvSpPr>
          <p:spPr>
            <a:xfrm>
              <a:off x="966391" y="2093407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It is defined within parentheses () where items are separated by commas.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0" y="3139286"/>
              <a:ext cx="9445752" cy="836702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253102" y="3327544"/>
              <a:ext cx="460186" cy="46018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966391" y="3139286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4"/>
            <p:cNvSpPr txBox="1"/>
            <p:nvPr/>
          </p:nvSpPr>
          <p:spPr>
            <a:xfrm>
              <a:off x="966391" y="3139286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Example: t = (5,'program', 1+3j)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Tuples - quiz</a:t>
            </a:r>
            <a:endParaRPr/>
          </a:p>
        </p:txBody>
      </p:sp>
      <p:sp>
        <p:nvSpPr>
          <p:cNvPr id="483" name="Google Shape;483;p35"/>
          <p:cNvSpPr/>
          <p:nvPr/>
        </p:nvSpPr>
        <p:spPr>
          <a:xfrm>
            <a:off x="894842" y="1853390"/>
            <a:ext cx="60960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 Which of the following is not a tuple type?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Tup=(4)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Tup=(4,)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Tup=()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Tup=1,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4" name="Google Shape;484;p35"/>
          <p:cNvSpPr/>
          <p:nvPr/>
        </p:nvSpPr>
        <p:spPr>
          <a:xfrm>
            <a:off x="6633825" y="1853390"/>
            <a:ext cx="6096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What will be the output of the following code?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(7, 14, 21, 28)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(28)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AttributeError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Text&#10;&#10;Description automatically generated with low confidence" id="485" name="Google Shape;48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6693" y="3303259"/>
            <a:ext cx="44323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5"/>
          <p:cNvSpPr/>
          <p:nvPr/>
        </p:nvSpPr>
        <p:spPr>
          <a:xfrm>
            <a:off x="894842" y="3653858"/>
            <a:ext cx="6096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A tuple is an immutable sequence type in Python.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7" name="Google Shape;487;p35"/>
          <p:cNvSpPr txBox="1"/>
          <p:nvPr/>
        </p:nvSpPr>
        <p:spPr>
          <a:xfrm>
            <a:off x="894842" y="4838836"/>
            <a:ext cx="639966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 Which of the following are the incorrect ways to create tuple?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a=(2,3,4)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a=2,3,4,5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a={2,3,4,4}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a=[2,3,4,4]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6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Sets</a:t>
            </a:r>
            <a:endParaRPr/>
          </a:p>
        </p:txBody>
      </p:sp>
      <p:grpSp>
        <p:nvGrpSpPr>
          <p:cNvPr id="494" name="Google Shape;494;p36"/>
          <p:cNvGrpSpPr/>
          <p:nvPr/>
        </p:nvGrpSpPr>
        <p:grpSpPr>
          <a:xfrm>
            <a:off x="450596" y="2560320"/>
            <a:ext cx="9445751" cy="3977639"/>
            <a:chOff x="0" y="0"/>
            <a:chExt cx="9445751" cy="3977639"/>
          </a:xfrm>
        </p:grpSpPr>
        <p:sp>
          <p:nvSpPr>
            <p:cNvPr id="495" name="Google Shape;495;p36"/>
            <p:cNvSpPr/>
            <p:nvPr/>
          </p:nvSpPr>
          <p:spPr>
            <a:xfrm>
              <a:off x="0" y="0"/>
              <a:ext cx="7556601" cy="87508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6"/>
            <p:cNvSpPr txBox="1"/>
            <p:nvPr/>
          </p:nvSpPr>
          <p:spPr>
            <a:xfrm>
              <a:off x="25630" y="25630"/>
              <a:ext cx="6538377" cy="823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attrocento Sans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Set is an unordered collection of unique items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632865" y="1034186"/>
              <a:ext cx="7556601" cy="87508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6"/>
            <p:cNvSpPr txBox="1"/>
            <p:nvPr/>
          </p:nvSpPr>
          <p:spPr>
            <a:xfrm>
              <a:off x="658495" y="1059816"/>
              <a:ext cx="6303673" cy="823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attrocento Sans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Set is defined by values separated by comma inside braces { 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1256285" y="2068372"/>
              <a:ext cx="7556601" cy="87508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6"/>
            <p:cNvSpPr txBox="1"/>
            <p:nvPr/>
          </p:nvSpPr>
          <p:spPr>
            <a:xfrm>
              <a:off x="1281915" y="2094002"/>
              <a:ext cx="6313119" cy="823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attrocento Sans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Items in a set are not ordered.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1889150" y="3102559"/>
              <a:ext cx="7556601" cy="87508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6"/>
            <p:cNvSpPr txBox="1"/>
            <p:nvPr/>
          </p:nvSpPr>
          <p:spPr>
            <a:xfrm>
              <a:off x="1914780" y="3128189"/>
              <a:ext cx="6303673" cy="823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Quattrocento Sans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 = {5,2,3,1,4}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6987799" y="670232"/>
              <a:ext cx="568802" cy="568802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CD3EA">
                <a:alpha val="89411"/>
              </a:srgbClr>
            </a:solidFill>
            <a:ln cap="flat" cmpd="sng" w="12700">
              <a:solidFill>
                <a:srgbClr val="CCD3EA">
                  <a:alpha val="8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6"/>
            <p:cNvSpPr txBox="1"/>
            <p:nvPr/>
          </p:nvSpPr>
          <p:spPr>
            <a:xfrm>
              <a:off x="7115779" y="670232"/>
              <a:ext cx="312842" cy="428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Quattrocento San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7620664" y="1704418"/>
              <a:ext cx="568802" cy="568802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CD3EA">
                <a:alpha val="89411"/>
              </a:srgbClr>
            </a:solidFill>
            <a:ln cap="flat" cmpd="sng" w="12700">
              <a:solidFill>
                <a:srgbClr val="CCD3EA">
                  <a:alpha val="8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6"/>
            <p:cNvSpPr txBox="1"/>
            <p:nvPr/>
          </p:nvSpPr>
          <p:spPr>
            <a:xfrm>
              <a:off x="7748644" y="1704418"/>
              <a:ext cx="312842" cy="428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Quattrocento San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8244084" y="2738605"/>
              <a:ext cx="568802" cy="568802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CD3EA">
                <a:alpha val="89411"/>
              </a:srgbClr>
            </a:solidFill>
            <a:ln cap="flat" cmpd="sng" w="12700">
              <a:solidFill>
                <a:srgbClr val="CCD3EA">
                  <a:alpha val="8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6"/>
            <p:cNvSpPr txBox="1"/>
            <p:nvPr/>
          </p:nvSpPr>
          <p:spPr>
            <a:xfrm>
              <a:off x="8372064" y="2738605"/>
              <a:ext cx="312842" cy="428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Quattrocento San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Sets</a:t>
            </a:r>
            <a:endParaRPr/>
          </a:p>
        </p:txBody>
      </p:sp>
      <p:sp>
        <p:nvSpPr>
          <p:cNvPr id="515" name="Google Shape;515;p37"/>
          <p:cNvSpPr txBox="1"/>
          <p:nvPr/>
        </p:nvSpPr>
        <p:spPr>
          <a:xfrm>
            <a:off x="938784" y="2645664"/>
            <a:ext cx="5035802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is the output of the following statement: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= </a:t>
            </a:r>
            <a: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{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1, 2, 3</a:t>
            </a:r>
            <a: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}</a:t>
            </a:r>
            <a:b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a.pop</a:t>
            </a:r>
            <a: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()</a:t>
            </a:r>
            <a:b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a.pop</a:t>
            </a:r>
            <a: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()</a:t>
            </a:r>
            <a:b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a.pop</a:t>
            </a:r>
            <a: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()</a:t>
            </a:r>
            <a:b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a.pop</a:t>
            </a:r>
            <a: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()</a:t>
            </a:r>
            <a:b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print</a:t>
            </a:r>
            <a: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b="0" i="1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{1, 2}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Traceback (most recent call last):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8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Dictionaries</a:t>
            </a:r>
            <a:endParaRPr/>
          </a:p>
        </p:txBody>
      </p:sp>
      <p:grpSp>
        <p:nvGrpSpPr>
          <p:cNvPr id="522" name="Google Shape;522;p38"/>
          <p:cNvGrpSpPr/>
          <p:nvPr/>
        </p:nvGrpSpPr>
        <p:grpSpPr>
          <a:xfrm>
            <a:off x="450596" y="2563427"/>
            <a:ext cx="9445752" cy="3971425"/>
            <a:chOff x="0" y="3107"/>
            <a:chExt cx="9445752" cy="3971425"/>
          </a:xfrm>
        </p:grpSpPr>
        <p:sp>
          <p:nvSpPr>
            <p:cNvPr id="523" name="Google Shape;523;p38"/>
            <p:cNvSpPr/>
            <p:nvPr/>
          </p:nvSpPr>
          <p:spPr>
            <a:xfrm>
              <a:off x="0" y="3107"/>
              <a:ext cx="9445752" cy="661904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200226" y="152035"/>
              <a:ext cx="364047" cy="3640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764499" y="3107"/>
              <a:ext cx="8681252" cy="661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8"/>
            <p:cNvSpPr txBox="1"/>
            <p:nvPr/>
          </p:nvSpPr>
          <p:spPr>
            <a:xfrm>
              <a:off x="764499" y="3107"/>
              <a:ext cx="8681252" cy="661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0050" lIns="70050" spcFirstLastPara="1" rIns="70050" wrap="square" tIns="70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Dictionary is an unordered collection of key-value pairs.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0" y="830487"/>
              <a:ext cx="9445752" cy="661904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200226" y="979416"/>
              <a:ext cx="364047" cy="36404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764499" y="830487"/>
              <a:ext cx="8681252" cy="661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8"/>
            <p:cNvSpPr txBox="1"/>
            <p:nvPr/>
          </p:nvSpPr>
          <p:spPr>
            <a:xfrm>
              <a:off x="764499" y="830487"/>
              <a:ext cx="8681252" cy="661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0050" lIns="70050" spcFirstLastPara="1" rIns="70050" wrap="square" tIns="70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It is generally used when we have a huge amount of data.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0" y="1657867"/>
              <a:ext cx="9445752" cy="661904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200226" y="1806796"/>
              <a:ext cx="364047" cy="36404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764499" y="1657867"/>
              <a:ext cx="8681252" cy="661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8"/>
            <p:cNvSpPr txBox="1"/>
            <p:nvPr/>
          </p:nvSpPr>
          <p:spPr>
            <a:xfrm>
              <a:off x="764499" y="1657867"/>
              <a:ext cx="8681252" cy="661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0050" lIns="70050" spcFirstLastPara="1" rIns="70050" wrap="square" tIns="70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Dictionaries are optimized for retrieving data. We must know the key to retrieve the value.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0" y="2485248"/>
              <a:ext cx="9445752" cy="661904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200226" y="2634176"/>
              <a:ext cx="364047" cy="36404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764499" y="2485248"/>
              <a:ext cx="8681252" cy="661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8"/>
            <p:cNvSpPr txBox="1"/>
            <p:nvPr/>
          </p:nvSpPr>
          <p:spPr>
            <a:xfrm>
              <a:off x="764499" y="2485248"/>
              <a:ext cx="8681252" cy="661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0050" lIns="70050" spcFirstLastPara="1" rIns="70050" wrap="square" tIns="70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 Python, dictionaries are defined within braces {} with each item being a pair in the form key:value. Key and value can be of any type.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0" y="3312628"/>
              <a:ext cx="9445752" cy="661904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200226" y="3461556"/>
              <a:ext cx="364047" cy="36404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764499" y="3312628"/>
              <a:ext cx="8681252" cy="661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8"/>
            <p:cNvSpPr txBox="1"/>
            <p:nvPr/>
          </p:nvSpPr>
          <p:spPr>
            <a:xfrm>
              <a:off x="764499" y="3312628"/>
              <a:ext cx="8681252" cy="661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0050" lIns="70050" spcFirstLastPara="1" rIns="70050" wrap="square" tIns="70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Quattrocento Sans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 = {1:'value','key':2}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9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Dictionaries</a:t>
            </a:r>
            <a:endParaRPr/>
          </a:p>
        </p:txBody>
      </p:sp>
      <p:sp>
        <p:nvSpPr>
          <p:cNvPr id="549" name="Google Shape;549;p39"/>
          <p:cNvSpPr txBox="1"/>
          <p:nvPr/>
        </p:nvSpPr>
        <p:spPr>
          <a:xfrm>
            <a:off x="2265901" y="1570453"/>
            <a:ext cx="725117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of the following is incorrect for a dictionary in Python?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Each key must be unique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key should be an immutable object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len() function returns the number of key-value elements in the dict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len() function returns the sum of the key-value elements in the dict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0" name="Google Shape;550;p39"/>
          <p:cNvSpPr txBox="1"/>
          <p:nvPr/>
        </p:nvSpPr>
        <p:spPr>
          <a:xfrm>
            <a:off x="2265901" y="3802841"/>
            <a:ext cx="63996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Python Dictionary,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keys are case-sensitive: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9"/>
          <p:cNvSpPr txBox="1"/>
          <p:nvPr/>
        </p:nvSpPr>
        <p:spPr>
          <a:xfrm>
            <a:off x="2265901" y="5045001"/>
            <a:ext cx="587693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does the method items() return in Python Dictionary?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lists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tuples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keys in a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lphaL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values in a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Testing related – our scope</a:t>
            </a:r>
            <a:endParaRPr/>
          </a:p>
        </p:txBody>
      </p:sp>
      <p:pic>
        <p:nvPicPr>
          <p:cNvPr descr="Diagram&#10;&#10;Description automatically generated" id="83" name="Google Shape;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673" y="1952713"/>
            <a:ext cx="9642654" cy="436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0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>
                <a:latin typeface="Quattrocento Sans"/>
                <a:ea typeface="Quattrocento Sans"/>
                <a:cs typeface="Quattrocento Sans"/>
                <a:sym typeface="Quattrocento Sans"/>
              </a:rPr>
              <a:t>More about testing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58" name="Google Shape;558;p40"/>
          <p:cNvGrpSpPr/>
          <p:nvPr/>
        </p:nvGrpSpPr>
        <p:grpSpPr>
          <a:xfrm>
            <a:off x="450596" y="2561970"/>
            <a:ext cx="9445752" cy="3974338"/>
            <a:chOff x="0" y="1650"/>
            <a:chExt cx="9445752" cy="3974338"/>
          </a:xfrm>
        </p:grpSpPr>
        <p:sp>
          <p:nvSpPr>
            <p:cNvPr id="559" name="Google Shape;559;p40"/>
            <p:cNvSpPr/>
            <p:nvPr/>
          </p:nvSpPr>
          <p:spPr>
            <a:xfrm>
              <a:off x="0" y="1650"/>
              <a:ext cx="9445752" cy="836702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253102" y="189909"/>
              <a:ext cx="460186" cy="46018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966391" y="1650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0"/>
            <p:cNvSpPr txBox="1"/>
            <p:nvPr/>
          </p:nvSpPr>
          <p:spPr>
            <a:xfrm>
              <a:off x="966391" y="1650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attrocento Sans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Why we need this?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0" y="1047529"/>
              <a:ext cx="9445752" cy="836702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253102" y="1235787"/>
              <a:ext cx="460186" cy="46018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966391" y="1047529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0"/>
            <p:cNvSpPr txBox="1"/>
            <p:nvPr/>
          </p:nvSpPr>
          <p:spPr>
            <a:xfrm>
              <a:off x="966391" y="1047529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attrocento Sans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Bug – first thing to keep in mind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0" y="2093407"/>
              <a:ext cx="9445752" cy="836702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253102" y="2281665"/>
              <a:ext cx="460186" cy="46018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966391" y="2093407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0"/>
            <p:cNvSpPr txBox="1"/>
            <p:nvPr/>
          </p:nvSpPr>
          <p:spPr>
            <a:xfrm>
              <a:off x="966391" y="2093407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attrocento Sans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Types of testing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0" y="3139286"/>
              <a:ext cx="9445752" cy="836702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253102" y="3327544"/>
              <a:ext cx="460186" cy="46018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966391" y="3139286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0"/>
            <p:cNvSpPr txBox="1"/>
            <p:nvPr/>
          </p:nvSpPr>
          <p:spPr>
            <a:xfrm>
              <a:off x="966391" y="3139286"/>
              <a:ext cx="8479360" cy="836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attrocento Sans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SDLC &amp; STLC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1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>
                <a:latin typeface="Quattrocento Sans"/>
                <a:ea typeface="Quattrocento Sans"/>
                <a:cs typeface="Quattrocento Sans"/>
                <a:sym typeface="Quattrocento Sans"/>
              </a:rPr>
              <a:t>More around testing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graphical user interface&#10;&#10;Description automatically generated" id="581" name="Google Shape;5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4332"/>
            <a:ext cx="12192000" cy="5123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More around testing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screenshot of a cell phone&#10;&#10;Description automatically generated" id="588" name="Google Shape;58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3342" y="1978026"/>
            <a:ext cx="760059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More around testing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mage result for agile and waterfall methodologies" id="595" name="Google Shape;595;p43"/>
          <p:cNvPicPr preferRelativeResize="0"/>
          <p:nvPr/>
        </p:nvPicPr>
        <p:blipFill rotWithShape="1">
          <a:blip r:embed="rId3">
            <a:alphaModFix/>
          </a:blip>
          <a:srcRect b="20938" l="0" r="-1" t="7285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More around testing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screenshot of a cell phone&#10;&#10;Description automatically generated" id="602" name="Google Shape;6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700" y="1416958"/>
            <a:ext cx="86106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Static code analysis &amp; debugging</a:t>
            </a:r>
            <a:endParaRPr/>
          </a:p>
        </p:txBody>
      </p:sp>
      <p:grpSp>
        <p:nvGrpSpPr>
          <p:cNvPr id="609" name="Google Shape;609;p45"/>
          <p:cNvGrpSpPr/>
          <p:nvPr/>
        </p:nvGrpSpPr>
        <p:grpSpPr>
          <a:xfrm>
            <a:off x="450596" y="2624039"/>
            <a:ext cx="9445752" cy="3850201"/>
            <a:chOff x="0" y="63719"/>
            <a:chExt cx="9445752" cy="3850201"/>
          </a:xfrm>
        </p:grpSpPr>
        <p:sp>
          <p:nvSpPr>
            <p:cNvPr id="610" name="Google Shape;610;p45"/>
            <p:cNvSpPr/>
            <p:nvPr/>
          </p:nvSpPr>
          <p:spPr>
            <a:xfrm>
              <a:off x="0" y="285119"/>
              <a:ext cx="9445752" cy="3780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472287" y="63719"/>
              <a:ext cx="6612026" cy="4428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5"/>
            <p:cNvSpPr txBox="1"/>
            <p:nvPr/>
          </p:nvSpPr>
          <p:spPr>
            <a:xfrm>
              <a:off x="493903" y="85335"/>
              <a:ext cx="6568794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49900" spcFirstLastPara="1" rIns="2499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 linters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0" y="965519"/>
              <a:ext cx="9445752" cy="3780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472287" y="744119"/>
              <a:ext cx="6612026" cy="4428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5"/>
            <p:cNvSpPr txBox="1"/>
            <p:nvPr/>
          </p:nvSpPr>
          <p:spPr>
            <a:xfrm>
              <a:off x="493903" y="765735"/>
              <a:ext cx="6568794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49900" spcFirstLastPara="1" rIns="2499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Pdb or Pycharm debugger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0" y="1645920"/>
              <a:ext cx="9445752" cy="2268000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5"/>
            <p:cNvSpPr txBox="1"/>
            <p:nvPr/>
          </p:nvSpPr>
          <p:spPr>
            <a:xfrm>
              <a:off x="0" y="1645920"/>
              <a:ext cx="9445752" cy="22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6675" lIns="733075" spcFirstLastPara="1" rIns="733075" wrap="square" tIns="3124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Quattrocento Sans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Num1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Quattrocento Sans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Num2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Quattrocento Sans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Quattrocento Sans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Help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Quattrocento Sans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Continue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Quattrocento Sans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</a:t>
              </a:r>
              <a:endPara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Quattrocento Sans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5"/>
            <p:cNvSpPr/>
            <p:nvPr/>
          </p:nvSpPr>
          <p:spPr>
            <a:xfrm>
              <a:off x="472287" y="1424519"/>
              <a:ext cx="6612026" cy="4428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5"/>
            <p:cNvSpPr txBox="1"/>
            <p:nvPr/>
          </p:nvSpPr>
          <p:spPr>
            <a:xfrm>
              <a:off x="493903" y="1446135"/>
              <a:ext cx="6568794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249900" spcFirstLastPara="1" rIns="2499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Quattrocento Sans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Pdb (optional)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6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Flow control</a:t>
            </a:r>
            <a:endParaRPr/>
          </a:p>
        </p:txBody>
      </p:sp>
      <p:grpSp>
        <p:nvGrpSpPr>
          <p:cNvPr id="626" name="Google Shape;626;p46"/>
          <p:cNvGrpSpPr/>
          <p:nvPr/>
        </p:nvGrpSpPr>
        <p:grpSpPr>
          <a:xfrm>
            <a:off x="454272" y="3555624"/>
            <a:ext cx="9438398" cy="1987030"/>
            <a:chOff x="3676" y="995304"/>
            <a:chExt cx="9438398" cy="1987030"/>
          </a:xfrm>
        </p:grpSpPr>
        <p:sp>
          <p:nvSpPr>
            <p:cNvPr id="627" name="Google Shape;627;p46"/>
            <p:cNvSpPr/>
            <p:nvPr/>
          </p:nvSpPr>
          <p:spPr>
            <a:xfrm>
              <a:off x="326569" y="995304"/>
              <a:ext cx="1010074" cy="1010074"/>
            </a:xfrm>
            <a:prstGeom prst="ellipse">
              <a:avLst/>
            </a:prstGeom>
            <a:solidFill>
              <a:srgbClr val="ED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541831" y="1210566"/>
              <a:ext cx="579550" cy="57955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3676" y="2319991"/>
              <a:ext cx="1655859" cy="66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6"/>
            <p:cNvSpPr txBox="1"/>
            <p:nvPr/>
          </p:nvSpPr>
          <p:spPr>
            <a:xfrm>
              <a:off x="3676" y="2319991"/>
              <a:ext cx="1655859" cy="66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attrocento Sans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IF ELSE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2272204" y="995304"/>
              <a:ext cx="1010074" cy="1010074"/>
            </a:xfrm>
            <a:prstGeom prst="ellipse">
              <a:avLst/>
            </a:prstGeom>
            <a:solidFill>
              <a:srgbClr val="ED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2487465" y="1210566"/>
              <a:ext cx="579550" cy="57955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1949311" y="2319991"/>
              <a:ext cx="1655859" cy="66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6"/>
            <p:cNvSpPr txBox="1"/>
            <p:nvPr/>
          </p:nvSpPr>
          <p:spPr>
            <a:xfrm>
              <a:off x="1949311" y="2319991"/>
              <a:ext cx="1655859" cy="66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attrocento Sans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FOR LOOP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4217838" y="995304"/>
              <a:ext cx="1010074" cy="1010074"/>
            </a:xfrm>
            <a:prstGeom prst="ellipse">
              <a:avLst/>
            </a:prstGeom>
            <a:solidFill>
              <a:srgbClr val="ED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4433100" y="1210566"/>
              <a:ext cx="579550" cy="57955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3894946" y="2319991"/>
              <a:ext cx="1655859" cy="66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6"/>
            <p:cNvSpPr txBox="1"/>
            <p:nvPr/>
          </p:nvSpPr>
          <p:spPr>
            <a:xfrm>
              <a:off x="3894946" y="2319991"/>
              <a:ext cx="1655859" cy="66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attrocento Sans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WHILE LOOP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6163473" y="995304"/>
              <a:ext cx="1010074" cy="1010074"/>
            </a:xfrm>
            <a:prstGeom prst="ellipse">
              <a:avLst/>
            </a:prstGeom>
            <a:solidFill>
              <a:srgbClr val="ED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6378735" y="1210566"/>
              <a:ext cx="579550" cy="57955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5840581" y="2319991"/>
              <a:ext cx="1655859" cy="66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6"/>
            <p:cNvSpPr txBox="1"/>
            <p:nvPr/>
          </p:nvSpPr>
          <p:spPr>
            <a:xfrm>
              <a:off x="5840581" y="2319991"/>
              <a:ext cx="1655859" cy="66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attrocento Sans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BREAK AND CONTINUE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8109108" y="995304"/>
              <a:ext cx="1010074" cy="1010074"/>
            </a:xfrm>
            <a:prstGeom prst="ellipse">
              <a:avLst/>
            </a:prstGeom>
            <a:solidFill>
              <a:srgbClr val="ED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8324370" y="1210566"/>
              <a:ext cx="579550" cy="57955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7786215" y="2319991"/>
              <a:ext cx="1655859" cy="66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6"/>
            <p:cNvSpPr txBox="1"/>
            <p:nvPr/>
          </p:nvSpPr>
          <p:spPr>
            <a:xfrm>
              <a:off x="7786215" y="2319991"/>
              <a:ext cx="1655859" cy="662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attrocento Sans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PASS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7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Flow control – if else</a:t>
            </a:r>
            <a:endParaRPr/>
          </a:p>
        </p:txBody>
      </p:sp>
      <p:pic>
        <p:nvPicPr>
          <p:cNvPr descr="Diagram&#10;&#10;Description automatically generated" id="653" name="Google Shape;65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971" y="2129418"/>
            <a:ext cx="28956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654" name="Google Shape;65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9541" y="1873250"/>
            <a:ext cx="3517900" cy="311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655" name="Google Shape;65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2976" y="1697356"/>
            <a:ext cx="4189024" cy="382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8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Flow control – if else</a:t>
            </a:r>
            <a:endParaRPr/>
          </a:p>
        </p:txBody>
      </p:sp>
      <p:pic>
        <p:nvPicPr>
          <p:cNvPr id="662" name="Google Shape;6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8207" y="1776998"/>
            <a:ext cx="7755585" cy="425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Flow control - for loop</a:t>
            </a:r>
            <a:endParaRPr/>
          </a:p>
        </p:txBody>
      </p:sp>
      <p:pic>
        <p:nvPicPr>
          <p:cNvPr descr="Diagram&#10;&#10;Description automatically generated" id="669" name="Google Shape;66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419" y="2421924"/>
            <a:ext cx="2328743" cy="371114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9"/>
          <p:cNvSpPr txBox="1"/>
          <p:nvPr/>
        </p:nvSpPr>
        <p:spPr>
          <a:xfrm>
            <a:off x="6096000" y="1300169"/>
            <a:ext cx="5178960" cy="1680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Exercises: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Replace _ with the right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Update the following snippet using range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Text&#10;&#10;Description automatically generated" id="671" name="Google Shape;67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2571" y="2481900"/>
            <a:ext cx="6296548" cy="43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Testing related - pyramid</a:t>
            </a:r>
            <a:endParaRPr/>
          </a:p>
        </p:txBody>
      </p:sp>
      <p:pic>
        <p:nvPicPr>
          <p:cNvPr descr="Diagram&#10;&#10;Description automatically generated" id="90" name="Google Shape;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519" y="0"/>
            <a:ext cx="5564777" cy="6734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0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Flow control – while loop</a:t>
            </a:r>
            <a:endParaRPr/>
          </a:p>
        </p:txBody>
      </p:sp>
      <p:sp>
        <p:nvSpPr>
          <p:cNvPr id="678" name="Google Shape;678;p50"/>
          <p:cNvSpPr txBox="1"/>
          <p:nvPr/>
        </p:nvSpPr>
        <p:spPr>
          <a:xfrm>
            <a:off x="6315952" y="1229732"/>
            <a:ext cx="5178960" cy="1680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Exercises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Replace the _ with the right piece of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Refactor the For exercise using a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Design a do while e.g.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Diagram&#10;&#10;Description automatically generated" id="679" name="Google Shape;67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663" y="1229732"/>
            <a:ext cx="3407893" cy="5283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680" name="Google Shape;68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6049" y="2069991"/>
            <a:ext cx="4074830" cy="503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1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Flow control – break, continue &amp; pass</a:t>
            </a:r>
            <a:endParaRPr/>
          </a:p>
        </p:txBody>
      </p:sp>
      <p:pic>
        <p:nvPicPr>
          <p:cNvPr descr="Text&#10;&#10;Description automatically generated" id="687" name="Google Shape;687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5687" y="1192700"/>
            <a:ext cx="6160626" cy="56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2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Functions</a:t>
            </a:r>
            <a:endParaRPr/>
          </a:p>
        </p:txBody>
      </p:sp>
      <p:sp>
        <p:nvSpPr>
          <p:cNvPr id="694" name="Google Shape;694;p52"/>
          <p:cNvSpPr txBox="1"/>
          <p:nvPr>
            <p:ph idx="1" type="body"/>
          </p:nvPr>
        </p:nvSpPr>
        <p:spPr>
          <a:xfrm>
            <a:off x="444500" y="1782501"/>
            <a:ext cx="5651500" cy="4755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What is it? A block of code which runs </a:t>
            </a:r>
            <a:r>
              <a:rPr b="1" lang="en-US"/>
              <a:t>only </a:t>
            </a:r>
            <a:r>
              <a:rPr lang="en-US"/>
              <a:t>when it is called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Defined using </a:t>
            </a:r>
            <a:r>
              <a:rPr b="1" lang="en-US"/>
              <a:t>def </a:t>
            </a:r>
            <a:r>
              <a:rPr lang="en-US"/>
              <a:t>keyword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Usage of parameter and argument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Arbitrary arguments *args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Arbitrary Keyword Arguments **kwargs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Default parameter: def fun(x=‘Pfizer’): print(x)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Return and pass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Some other exercise: merge the area computing code into stand alone functions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Let’s design some test cases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Quattrocento Sans"/>
              <a:buNone/>
            </a:pPr>
            <a:r>
              <a:t/>
            </a:r>
            <a:endParaRPr/>
          </a:p>
          <a:p>
            <a:pPr indent="-99060" lvl="0" marL="28575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12954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695" name="Google Shape;695;p52"/>
          <p:cNvPicPr preferRelativeResize="0"/>
          <p:nvPr/>
        </p:nvPicPr>
        <p:blipFill rotWithShape="1">
          <a:blip r:embed="rId3">
            <a:alphaModFix/>
          </a:blip>
          <a:srcRect b="2" l="2890" r="10792" t="0"/>
          <a:stretch/>
        </p:blipFill>
        <p:spPr>
          <a:xfrm>
            <a:off x="5977898" y="1670060"/>
            <a:ext cx="6030076" cy="43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3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Exercises</a:t>
            </a:r>
            <a:endParaRPr/>
          </a:p>
        </p:txBody>
      </p:sp>
      <p:sp>
        <p:nvSpPr>
          <p:cNvPr id="702" name="Google Shape;702;p53"/>
          <p:cNvSpPr txBox="1"/>
          <p:nvPr>
            <p:ph idx="1" type="body"/>
          </p:nvPr>
        </p:nvSpPr>
        <p:spPr>
          <a:xfrm>
            <a:off x="763448" y="1312843"/>
            <a:ext cx="9942652" cy="223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Quattrocento Sans"/>
              <a:buAutoNum type="arabicPeriod"/>
            </a:pPr>
            <a:r>
              <a:rPr lang="en-US"/>
              <a:t>Refactor the triangle and rectangle problems using functions</a:t>
            </a:r>
            <a:endParaRPr/>
          </a:p>
          <a:p>
            <a:pPr indent="-457200" lvl="0" marL="5143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Quattrocento Sans"/>
              <a:buAutoNum type="arabicPeriod"/>
            </a:pPr>
            <a:r>
              <a:rPr lang="en-US"/>
              <a:t>Calculate the sum of all the elements from a list using an iterable</a:t>
            </a:r>
            <a:endParaRPr/>
          </a:p>
          <a:p>
            <a:pPr indent="-304800" lvl="0" marL="5143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703" name="Google Shape;70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111" y="2277979"/>
            <a:ext cx="8801100" cy="44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4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Exercises</a:t>
            </a:r>
            <a:endParaRPr/>
          </a:p>
        </p:txBody>
      </p:sp>
      <p:pic>
        <p:nvPicPr>
          <p:cNvPr descr="Text&#10;&#10;Description automatically generated" id="710" name="Google Shape;710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678" y="1959060"/>
            <a:ext cx="7302643" cy="397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5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Exercises</a:t>
            </a:r>
            <a:endParaRPr/>
          </a:p>
        </p:txBody>
      </p:sp>
      <p:pic>
        <p:nvPicPr>
          <p:cNvPr id="717" name="Google Shape;7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4300" y="1707126"/>
            <a:ext cx="68834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>
                <a:latin typeface="Quattrocento Sans"/>
                <a:ea typeface="Quattrocento Sans"/>
                <a:cs typeface="Quattrocento Sans"/>
                <a:sym typeface="Quattrocento Sans"/>
              </a:rPr>
              <a:t>SDLC vs STLC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chart&#10;&#10;Description automatically generated" id="97" name="Google Shape;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25441"/>
            <a:ext cx="12192000" cy="370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b="1" lang="en-US"/>
              <a:t>Testing related - STLC</a:t>
            </a:r>
            <a:endParaRPr/>
          </a:p>
        </p:txBody>
      </p:sp>
      <p:pic>
        <p:nvPicPr>
          <p:cNvPr descr="A picture containing transport, balloon, aircraft, fan&#10;&#10;Description automatically generated" id="104" name="Google Shape;1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1185" y="1079694"/>
            <a:ext cx="4829629" cy="5778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How to start</a:t>
            </a:r>
            <a:endParaRPr/>
          </a:p>
        </p:txBody>
      </p:sp>
      <p:grpSp>
        <p:nvGrpSpPr>
          <p:cNvPr id="111" name="Google Shape;111;p8"/>
          <p:cNvGrpSpPr/>
          <p:nvPr/>
        </p:nvGrpSpPr>
        <p:grpSpPr>
          <a:xfrm>
            <a:off x="450596" y="3206686"/>
            <a:ext cx="9445752" cy="2684907"/>
            <a:chOff x="0" y="646366"/>
            <a:chExt cx="9445752" cy="2684907"/>
          </a:xfrm>
        </p:grpSpPr>
        <p:sp>
          <p:nvSpPr>
            <p:cNvPr id="112" name="Google Shape;112;p8"/>
            <p:cNvSpPr/>
            <p:nvPr/>
          </p:nvSpPr>
          <p:spPr>
            <a:xfrm>
              <a:off x="0" y="646366"/>
              <a:ext cx="9445752" cy="1193292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60970" y="914857"/>
              <a:ext cx="656310" cy="65631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1378252" y="646366"/>
              <a:ext cx="4250588" cy="1193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"/>
            <p:cNvSpPr txBox="1"/>
            <p:nvPr/>
          </p:nvSpPr>
          <p:spPr>
            <a:xfrm>
              <a:off x="1378252" y="646366"/>
              <a:ext cx="4250588" cy="1193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6275" lIns="126275" spcFirstLastPara="1" rIns="126275" wrap="square" tIns="126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Quattrocento Sans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Learn programming (Python)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5628840" y="646366"/>
              <a:ext cx="3816911" cy="1193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"/>
            <p:cNvSpPr txBox="1"/>
            <p:nvPr/>
          </p:nvSpPr>
          <p:spPr>
            <a:xfrm>
              <a:off x="5628840" y="646366"/>
              <a:ext cx="3816911" cy="1193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6275" lIns="126275" spcFirstLastPara="1" rIns="126275" wrap="square" tIns="126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 to programming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Design patterns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0" y="2137981"/>
              <a:ext cx="9445752" cy="1193292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60970" y="2406472"/>
              <a:ext cx="656310" cy="65631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378252" y="2137981"/>
              <a:ext cx="4250588" cy="1193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"/>
            <p:cNvSpPr txBox="1"/>
            <p:nvPr/>
          </p:nvSpPr>
          <p:spPr>
            <a:xfrm>
              <a:off x="1378252" y="2137981"/>
              <a:ext cx="4250588" cy="1193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6275" lIns="126275" spcFirstLastPara="1" rIns="126275" wrap="square" tIns="126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Quattrocento Sans"/>
                <a:buNone/>
              </a:pPr>
              <a:r>
                <a:rPr b="0" i="0" lang="en-US" sz="25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 stack QA Automation”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5628840" y="2137981"/>
              <a:ext cx="3816911" cy="1193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"/>
            <p:cNvSpPr txBox="1"/>
            <p:nvPr/>
          </p:nvSpPr>
          <p:spPr>
            <a:xfrm>
              <a:off x="5628840" y="2137981"/>
              <a:ext cx="3816911" cy="1193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6275" lIns="126275" spcFirstLastPara="1" rIns="126275" wrap="square" tIns="126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Front end – Selenium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Backend – API testing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/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/>
              <a:t>Code related</a:t>
            </a:r>
            <a:endParaRPr/>
          </a:p>
        </p:txBody>
      </p:sp>
      <p:grpSp>
        <p:nvGrpSpPr>
          <p:cNvPr id="130" name="Google Shape;130;p9"/>
          <p:cNvGrpSpPr/>
          <p:nvPr/>
        </p:nvGrpSpPr>
        <p:grpSpPr>
          <a:xfrm>
            <a:off x="450596" y="2562262"/>
            <a:ext cx="9445752" cy="3973755"/>
            <a:chOff x="0" y="1942"/>
            <a:chExt cx="9445752" cy="3973755"/>
          </a:xfrm>
        </p:grpSpPr>
        <p:cxnSp>
          <p:nvCxnSpPr>
            <p:cNvPr id="131" name="Google Shape;131;p9"/>
            <p:cNvCxnSpPr/>
            <p:nvPr/>
          </p:nvCxnSpPr>
          <p:spPr>
            <a:xfrm>
              <a:off x="0" y="1942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2" name="Google Shape;132;p9"/>
            <p:cNvSpPr/>
            <p:nvPr/>
          </p:nvSpPr>
          <p:spPr>
            <a:xfrm>
              <a:off x="0" y="1942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 txBox="1"/>
            <p:nvPr/>
          </p:nvSpPr>
          <p:spPr>
            <a:xfrm>
              <a:off x="0" y="1942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Quattrocento Sans"/>
                <a:buNone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Why Python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" name="Google Shape;134;p9"/>
            <p:cNvCxnSpPr/>
            <p:nvPr/>
          </p:nvCxnSpPr>
          <p:spPr>
            <a:xfrm>
              <a:off x="0" y="664234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5" name="Google Shape;135;p9"/>
            <p:cNvSpPr/>
            <p:nvPr/>
          </p:nvSpPr>
          <p:spPr>
            <a:xfrm>
              <a:off x="0" y="664234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"/>
            <p:cNvSpPr txBox="1"/>
            <p:nvPr/>
          </p:nvSpPr>
          <p:spPr>
            <a:xfrm>
              <a:off x="0" y="664234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Quattrocento Sans"/>
                <a:buNone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Virtual environment</a:t>
              </a:r>
              <a:endParaRPr b="0" i="0" sz="2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7" name="Google Shape;137;p9"/>
            <p:cNvCxnSpPr/>
            <p:nvPr/>
          </p:nvCxnSpPr>
          <p:spPr>
            <a:xfrm>
              <a:off x="0" y="1326527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8" name="Google Shape;138;p9"/>
            <p:cNvSpPr/>
            <p:nvPr/>
          </p:nvSpPr>
          <p:spPr>
            <a:xfrm>
              <a:off x="0" y="1326527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 txBox="1"/>
            <p:nvPr/>
          </p:nvSpPr>
          <p:spPr>
            <a:xfrm>
              <a:off x="0" y="1326527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Quattrocento Sans"/>
                <a:buNone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Environment setup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" name="Google Shape;140;p9"/>
            <p:cNvCxnSpPr/>
            <p:nvPr/>
          </p:nvCxnSpPr>
          <p:spPr>
            <a:xfrm>
              <a:off x="0" y="1988820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1" name="Google Shape;141;p9"/>
            <p:cNvSpPr/>
            <p:nvPr/>
          </p:nvSpPr>
          <p:spPr>
            <a:xfrm>
              <a:off x="0" y="1988820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9"/>
            <p:cNvSpPr txBox="1"/>
            <p:nvPr/>
          </p:nvSpPr>
          <p:spPr>
            <a:xfrm>
              <a:off x="0" y="1988820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Quattrocento Sans"/>
                <a:buNone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Variables &amp; data types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" name="Google Shape;143;p9"/>
            <p:cNvCxnSpPr/>
            <p:nvPr/>
          </p:nvCxnSpPr>
          <p:spPr>
            <a:xfrm>
              <a:off x="0" y="2651112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4" name="Google Shape;144;p9"/>
            <p:cNvSpPr/>
            <p:nvPr/>
          </p:nvSpPr>
          <p:spPr>
            <a:xfrm>
              <a:off x="0" y="2651112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9"/>
            <p:cNvSpPr txBox="1"/>
            <p:nvPr/>
          </p:nvSpPr>
          <p:spPr>
            <a:xfrm>
              <a:off x="0" y="2651112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Quattrocento Sans"/>
                <a:buNone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Flow control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" name="Google Shape;146;p9"/>
            <p:cNvCxnSpPr/>
            <p:nvPr/>
          </p:nvCxnSpPr>
          <p:spPr>
            <a:xfrm>
              <a:off x="0" y="3313405"/>
              <a:ext cx="9445752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7" name="Google Shape;147;p9"/>
            <p:cNvSpPr/>
            <p:nvPr/>
          </p:nvSpPr>
          <p:spPr>
            <a:xfrm>
              <a:off x="0" y="3313405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9"/>
            <p:cNvSpPr txBox="1"/>
            <p:nvPr/>
          </p:nvSpPr>
          <p:spPr>
            <a:xfrm>
              <a:off x="0" y="3313405"/>
              <a:ext cx="9445752" cy="66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0475" lIns="110475" spcFirstLastPara="1" rIns="110475" wrap="square" tIns="11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Quattrocento Sans"/>
                <a:buNone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Functions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2020-10-12T03:49:43Z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